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8" r:id="rId3"/>
    <p:sldId id="257"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7, Lecture</a:t>
            </a:r>
            <a:r>
              <a:rPr lang="en-US" baseline="0" dirty="0"/>
              <a:t> 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7:  Homicide</a:t>
            </a:r>
          </a:p>
          <a:p>
            <a:r>
              <a:rPr lang="en-US" dirty="0"/>
              <a:t>Lecture 3:  Unintentional Killings</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Homicide (reminder)</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a:t>Homicide generally is the “unlawful killing of another person”</a:t>
            </a:r>
          </a:p>
          <a:p>
            <a:r>
              <a:rPr lang="en-US" dirty="0"/>
              <a:t>Substantial variations among homicide statutes</a:t>
            </a:r>
          </a:p>
          <a:p>
            <a:pPr lvl="1"/>
            <a:r>
              <a:rPr lang="en-US" dirty="0"/>
              <a:t>Most notably between MPC-influenced and CL-influenced statutes</a:t>
            </a:r>
          </a:p>
          <a:p>
            <a:r>
              <a:rPr lang="en-US" dirty="0"/>
              <a:t>Example statutes on CB 238-247</a:t>
            </a:r>
          </a:p>
          <a:p>
            <a:pPr lvl="1"/>
            <a:r>
              <a:rPr lang="en-US" dirty="0"/>
              <a:t>California – heavily influenced by CL</a:t>
            </a:r>
          </a:p>
          <a:p>
            <a:pPr lvl="1"/>
            <a:r>
              <a:rPr lang="en-US" dirty="0"/>
              <a:t>Illinois – influenced primarily by MPC</a:t>
            </a:r>
          </a:p>
          <a:p>
            <a:pPr lvl="1"/>
            <a:r>
              <a:rPr lang="en-US" dirty="0"/>
              <a:t>Michigan –primarily independent statutory creation</a:t>
            </a:r>
          </a:p>
          <a:p>
            <a:pPr lvl="1"/>
            <a:r>
              <a:rPr lang="en-US" dirty="0"/>
              <a:t>New York – heavily influenced by MPC, but includes some statutory creations (e.g., “degrees”)</a:t>
            </a:r>
          </a:p>
          <a:p>
            <a:pPr lvl="1"/>
            <a:r>
              <a:rPr lang="en-US" dirty="0"/>
              <a:t>Pennsylvania – heavily uses MPC </a:t>
            </a:r>
            <a:r>
              <a:rPr lang="en-US" i="1" dirty="0" err="1"/>
              <a:t>mens</a:t>
            </a:r>
            <a:r>
              <a:rPr lang="en-US" i="1" dirty="0"/>
              <a:t> </a:t>
            </a:r>
            <a:r>
              <a:rPr lang="en-US" i="1" dirty="0" err="1"/>
              <a:t>rea</a:t>
            </a:r>
            <a:r>
              <a:rPr lang="en-US" dirty="0"/>
              <a:t>, but focuses on degrees</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Unintentional Killings</a:t>
            </a:r>
          </a:p>
        </p:txBody>
      </p:sp>
      <p:sp>
        <p:nvSpPr>
          <p:cNvPr id="3" name="Content Placeholder 2"/>
          <p:cNvSpPr>
            <a:spLocks noGrp="1"/>
          </p:cNvSpPr>
          <p:nvPr>
            <p:ph idx="1"/>
          </p:nvPr>
        </p:nvSpPr>
        <p:spPr/>
        <p:txBody>
          <a:bodyPr>
            <a:normAutofit fontScale="92500" lnSpcReduction="20000"/>
          </a:bodyPr>
          <a:lstStyle/>
          <a:p>
            <a:r>
              <a:rPr lang="en-US" dirty="0"/>
              <a:t>Unintentional killings are those homicide crimes which </a:t>
            </a:r>
            <a:r>
              <a:rPr lang="en-US" u="sng" dirty="0"/>
              <a:t>do not require</a:t>
            </a:r>
            <a:r>
              <a:rPr lang="en-US" dirty="0"/>
              <a:t> some </a:t>
            </a:r>
            <a:r>
              <a:rPr lang="en-US" i="1" dirty="0" err="1"/>
              <a:t>mens</a:t>
            </a:r>
            <a:r>
              <a:rPr lang="en-US" i="1" dirty="0"/>
              <a:t> </a:t>
            </a:r>
            <a:r>
              <a:rPr lang="en-US" i="1" dirty="0" err="1"/>
              <a:t>rea</a:t>
            </a:r>
            <a:r>
              <a:rPr lang="en-US" dirty="0"/>
              <a:t> element on the part of the Δ that death result</a:t>
            </a:r>
          </a:p>
          <a:p>
            <a:r>
              <a:rPr lang="en-US" dirty="0"/>
              <a:t>Technically two categories:</a:t>
            </a:r>
          </a:p>
          <a:p>
            <a:pPr lvl="1"/>
            <a:r>
              <a:rPr lang="en-US" dirty="0"/>
              <a:t>Unintentional Murder (MPC only):  killing which results from the gross disregard for the value of human life</a:t>
            </a:r>
          </a:p>
          <a:p>
            <a:pPr lvl="2"/>
            <a:r>
              <a:rPr lang="en-US" dirty="0"/>
              <a:t>Much less common, but does exist</a:t>
            </a:r>
          </a:p>
          <a:p>
            <a:pPr lvl="1"/>
            <a:r>
              <a:rPr lang="en-US" dirty="0"/>
              <a:t>Involuntary Manslaughter (CL and MPC):  distinguished from voluntary manslaughter based on whether the Δ’s desire was for the victim to die (or suffer grievous bodily injury)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Unintentional Murder</a:t>
            </a:r>
          </a:p>
        </p:txBody>
      </p:sp>
      <p:sp>
        <p:nvSpPr>
          <p:cNvPr id="3" name="Content Placeholder 2"/>
          <p:cNvSpPr>
            <a:spLocks noGrp="1"/>
          </p:cNvSpPr>
          <p:nvPr>
            <p:ph idx="1"/>
          </p:nvPr>
        </p:nvSpPr>
        <p:spPr/>
        <p:txBody>
          <a:bodyPr>
            <a:normAutofit fontScale="92500"/>
          </a:bodyPr>
          <a:lstStyle/>
          <a:p>
            <a:r>
              <a:rPr lang="en-US" dirty="0"/>
              <a:t>MPC § 210.2(1)(b):  criminal homicide constitutes murder when it is committed recklessly under circumstances manifesting extreme indifference to the value of human life</a:t>
            </a:r>
          </a:p>
          <a:p>
            <a:pPr lvl="1"/>
            <a:r>
              <a:rPr lang="en-US" dirty="0"/>
              <a:t>such recklessness and indifference are presumed if the actor is engaged or is an accomplice in the commission of, or an attempt to commit, or flight after committing or attempting to commit robbery, rape or deviate sexual intercourse by force or threat of force, arson, burglary, kidnapping or felonious escape.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Involuntary Manslaughter</a:t>
            </a:r>
          </a:p>
        </p:txBody>
      </p:sp>
      <p:sp>
        <p:nvSpPr>
          <p:cNvPr id="3" name="Content Placeholder 2"/>
          <p:cNvSpPr>
            <a:spLocks noGrp="1"/>
          </p:cNvSpPr>
          <p:nvPr>
            <p:ph idx="1"/>
          </p:nvPr>
        </p:nvSpPr>
        <p:spPr>
          <a:xfrm>
            <a:off x="457200" y="1600200"/>
            <a:ext cx="8229600" cy="4648200"/>
          </a:xfrm>
        </p:spPr>
        <p:txBody>
          <a:bodyPr>
            <a:normAutofit fontScale="85000" lnSpcReduction="10000"/>
          </a:bodyPr>
          <a:lstStyle/>
          <a:p>
            <a:r>
              <a:rPr lang="en-US" dirty="0"/>
              <a:t>(</a:t>
            </a:r>
            <a:r>
              <a:rPr lang="en-US" i="1" dirty="0"/>
              <a:t>practically</a:t>
            </a:r>
            <a:r>
              <a:rPr lang="en-US" dirty="0"/>
              <a:t> the same standard with both CL and MPC)</a:t>
            </a:r>
          </a:p>
          <a:p>
            <a:r>
              <a:rPr lang="en-US" dirty="0"/>
              <a:t>CL:  Δ </a:t>
            </a:r>
            <a:r>
              <a:rPr lang="en-US" u="sng" dirty="0"/>
              <a:t>consciously</a:t>
            </a:r>
            <a:r>
              <a:rPr lang="en-US" dirty="0"/>
              <a:t> disregards a </a:t>
            </a:r>
            <a:r>
              <a:rPr lang="en-US" u="sng" dirty="0"/>
              <a:t>substantial</a:t>
            </a:r>
            <a:r>
              <a:rPr lang="en-US" dirty="0"/>
              <a:t> and </a:t>
            </a:r>
            <a:r>
              <a:rPr lang="en-US" u="sng" dirty="0"/>
              <a:t>unjustifiable</a:t>
            </a:r>
            <a:r>
              <a:rPr lang="en-US" dirty="0"/>
              <a:t> risk of which Δ was </a:t>
            </a:r>
            <a:r>
              <a:rPr lang="en-US" u="sng" dirty="0"/>
              <a:t>actually aware</a:t>
            </a:r>
          </a:p>
          <a:p>
            <a:r>
              <a:rPr lang="en-US" dirty="0"/>
              <a:t>MPC:  homicide committed with the </a:t>
            </a:r>
            <a:r>
              <a:rPr lang="en-US" i="1" dirty="0" err="1"/>
              <a:t>mens</a:t>
            </a:r>
            <a:r>
              <a:rPr lang="en-US" i="1" dirty="0"/>
              <a:t> </a:t>
            </a:r>
            <a:r>
              <a:rPr lang="en-US" i="1" dirty="0" err="1"/>
              <a:t>rea</a:t>
            </a:r>
            <a:r>
              <a:rPr lang="en-US" dirty="0"/>
              <a:t> of “recklessness”</a:t>
            </a:r>
          </a:p>
          <a:p>
            <a:pPr lvl="1"/>
            <a:r>
              <a:rPr lang="en-US" dirty="0"/>
              <a:t>Effectively similar to CL</a:t>
            </a:r>
          </a:p>
          <a:p>
            <a:pPr lvl="2"/>
            <a:r>
              <a:rPr lang="en-US" dirty="0"/>
              <a:t>“recklessness” = conscious disregard of a substantial and unjustifiable risk</a:t>
            </a:r>
          </a:p>
          <a:p>
            <a:pPr lvl="1"/>
            <a:r>
              <a:rPr lang="en-US" dirty="0"/>
              <a:t>Distinction between Unintentional Murder (“</a:t>
            </a:r>
            <a:r>
              <a:rPr lang="en-US" dirty="0" err="1"/>
              <a:t>recklessnes</a:t>
            </a:r>
            <a:r>
              <a:rPr lang="en-US" dirty="0"/>
              <a:t>+”) and Involuntary Manslaughter (traditional “recklessness”) </a:t>
            </a:r>
            <a:r>
              <a:rPr lang="en-US" i="1" dirty="0"/>
              <a:t>does</a:t>
            </a:r>
            <a:r>
              <a:rPr lang="en-US" dirty="0"/>
              <a:t> matter – </a:t>
            </a:r>
            <a:r>
              <a:rPr lang="en-US" i="1" dirty="0"/>
              <a:t>People v. Moore</a:t>
            </a:r>
            <a:endParaRPr lang="en-US" dirty="0"/>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19030</TotalTime>
  <Words>343</Words>
  <Application>Microsoft Office PowerPoint</Application>
  <PresentationFormat>On-screen Show (4:3)</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Criminal Law</vt:lpstr>
      <vt:lpstr>Criminal Law</vt:lpstr>
      <vt:lpstr>Homicide (reminder)</vt:lpstr>
      <vt:lpstr>Unintentional Killings</vt:lpstr>
      <vt:lpstr>Unintentional Murder</vt:lpstr>
      <vt:lpstr>Involuntary Manslaughter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726</cp:revision>
  <dcterms:created xsi:type="dcterms:W3CDTF">2015-12-09T04:26:39Z</dcterms:created>
  <dcterms:modified xsi:type="dcterms:W3CDTF">2023-07-12T11:13:34Z</dcterms:modified>
</cp:coreProperties>
</file>